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Source Sans 3"/>
      <p:regular r:id="rId20"/>
    </p:embeddedFont>
    <p:embeddedFont>
      <p:font typeface="Source Sans 3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svg"/><Relationship Id="rId12" Type="http://schemas.openxmlformats.org/officeDocument/2006/relationships/slideLayout" Target="../slideLayouts/slideLayout6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07575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Cognee.ai: Building Persistent Memory for AI Agents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98157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comprehensive exploration of cognitive architecture for intelligent agent applications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302" y="553045"/>
            <a:ext cx="7737396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Problem: LLMs Lack Memory &amp; Context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03302" y="2197060"/>
            <a:ext cx="280380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Stateless by Design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03302" y="2740462"/>
            <a:ext cx="3623548" cy="1507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 Language Models are powerful but inherently stateless. They don't remember past interactions or access your specific, private data without explicit provision in each query.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824770" y="2197060"/>
            <a:ext cx="2740462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RAG Limitations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4824770" y="2740462"/>
            <a:ext cx="3623548" cy="1507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Basic Retrieval-Augmented Generation finds semantically similar text chunks using vector search, but treats information in isolation, missing crucial relationships between concepts.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3302" y="4654629"/>
            <a:ext cx="7737396" cy="1410533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904161" y="4855488"/>
            <a:ext cx="256544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Fragmented Answers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04161" y="5261372"/>
            <a:ext cx="733567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Information exists in silos, requiring users or LLMs to manually piece together context from disparate chunks.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03302" y="6266021"/>
            <a:ext cx="7737396" cy="1410533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904161" y="6466880"/>
            <a:ext cx="22837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Limited Synthesis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04161" y="6872764"/>
            <a:ext cx="733567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Struggles with questions requiring multi-document synthesis or understanding structural relationships in complex documentation.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418" y="921187"/>
            <a:ext cx="4712851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Cognee.ai?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205418" y="1812846"/>
            <a:ext cx="3750231" cy="2469952"/>
          </a:xfrm>
          <a:prstGeom prst="roundRect">
            <a:avLst>
              <a:gd name="adj" fmla="val 4443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2558" y="1812846"/>
            <a:ext cx="91440" cy="2469952"/>
          </a:xfrm>
          <a:prstGeom prst="roundRect">
            <a:avLst>
              <a:gd name="adj" fmla="val 33700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6502241" y="2041088"/>
            <a:ext cx="2801303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Memory Engine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2241" y="2514481"/>
            <a:ext cx="3225165" cy="154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cognitive architecture framework designed to build a persistent, structured, and queryable "brain" or memory layer for AI applications and intelligent agents.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032" y="1812846"/>
            <a:ext cx="3750350" cy="2469952"/>
          </a:xfrm>
          <a:prstGeom prst="roundRect">
            <a:avLst>
              <a:gd name="adj" fmla="val 4443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8172" y="1812846"/>
            <a:ext cx="91440" cy="2469952"/>
          </a:xfrm>
          <a:prstGeom prst="roundRect">
            <a:avLst>
              <a:gd name="adj" fmla="val 33700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457855" y="2041088"/>
            <a:ext cx="2928938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Beyond Simple RAG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57855" y="2514481"/>
            <a:ext cx="3225284" cy="154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Goes far beyond basic retrieval by truly understanding data, not merely finding similar text patterns. Transforms information into actionable intelligence.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5418" y="4488180"/>
            <a:ext cx="3750231" cy="2820114"/>
          </a:xfrm>
          <a:prstGeom prst="roundRect">
            <a:avLst>
              <a:gd name="adj" fmla="val 3891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82558" y="4488180"/>
            <a:ext cx="91440" cy="2820114"/>
          </a:xfrm>
          <a:prstGeom prst="roundRect">
            <a:avLst>
              <a:gd name="adj" fmla="val 33700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6502241" y="4716423"/>
            <a:ext cx="3225165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Intelligent Knowledge Network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2241" y="5539978"/>
            <a:ext cx="3225165" cy="154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Organises disparate data sources into a cohesive, interconnected knowledge graph that mirrors human cognitive understanding of relationships and context.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405" y="650200"/>
            <a:ext cx="13097589" cy="1244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How Cognee Works: The ECL Pipeline &amp; Hybrid Storage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05" y="2332315"/>
            <a:ext cx="4365784" cy="8758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5361" y="3427095"/>
            <a:ext cx="248840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Extract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85361" y="3869412"/>
            <a:ext cx="3927872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Ingests data from diverse sources including APIs, databases, PDFs, text files, audio recordings, code repositories, and images.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189" y="2332315"/>
            <a:ext cx="4365903" cy="8758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51145" y="3427095"/>
            <a:ext cx="248840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Cognify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51145" y="3869412"/>
            <a:ext cx="3927991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core intelligence process that chunks data, generates vector embeddings, extracts entities and relationships, then builds a comprehensive knowledge graph.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092" y="2332315"/>
            <a:ext cx="4365784" cy="8758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048" y="3427095"/>
            <a:ext cx="248840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Load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717048" y="3869412"/>
            <a:ext cx="3927872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processed information into a sophisticated hybrid backend combining vector, graph, and relational storage systems.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66405" y="5867162"/>
            <a:ext cx="248840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Vector Store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766405" y="6397109"/>
            <a:ext cx="3964305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Enables semantic similarity search using embeddings, similar to traditional RAG approaches.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5272445" y="5867162"/>
            <a:ext cx="248840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Graph Store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5272445" y="6397109"/>
            <a:ext cx="3964305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Captures entities and their relationships for structural understanding and multi-hop reasoning.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9778484" y="5867162"/>
            <a:ext cx="248840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Relational Store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778484" y="6397109"/>
            <a:ext cx="4100632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Tracks metadata, document sources, and maintains complete data provenance.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734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2773680"/>
            <a:ext cx="4133731" cy="516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Capabilities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08" y="3563183"/>
            <a:ext cx="545544" cy="5455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508" y="4336018"/>
            <a:ext cx="2382917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Multi-Modal Ingestion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36508" y="4703445"/>
            <a:ext cx="4300895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Seamlessly handles text, PDFs, audio (via transcription), images (via OCR), SQL databases, code repositories, and more across diverse formats.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4693" y="3563183"/>
            <a:ext cx="545544" cy="5455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64693" y="4336018"/>
            <a:ext cx="3401497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Automated Graph Construction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164693" y="4703445"/>
            <a:ext cx="4300895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Intelligently transforms unstructured and structured data into a rich network of entities and relationships without manual intervention.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2878" y="3563183"/>
            <a:ext cx="545544" cy="5455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92878" y="4336018"/>
            <a:ext cx="2066806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Hybrid Search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9692878" y="4703445"/>
            <a:ext cx="4300895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Combines vector similarity with graph traversal to deliver richer, more accurate context retrieval than traditional methods.</a:t>
            </a:r>
            <a:endParaRPr lang="en-US" sz="1400" dirty="0"/>
          </a:p>
        </p:txBody>
      </p:sp>
      <p:sp>
        <p:nvSpPr>
          <p:cNvPr id="13" name="Shape 7"/>
          <p:cNvSpPr/>
          <p:nvPr/>
        </p:nvSpPr>
        <p:spPr>
          <a:xfrm>
            <a:off x="636508" y="5726668"/>
            <a:ext cx="6587728" cy="2004179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4" name="Shape 8"/>
          <p:cNvSpPr/>
          <p:nvPr/>
        </p:nvSpPr>
        <p:spPr>
          <a:xfrm>
            <a:off x="818317" y="5908477"/>
            <a:ext cx="545544" cy="545544"/>
          </a:xfrm>
          <a:prstGeom prst="roundRect">
            <a:avLst>
              <a:gd name="adj" fmla="val 16759575"/>
            </a:avLst>
          </a:prstGeom>
          <a:solidFill>
            <a:srgbClr val="FFFFFF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335" y="6058376"/>
            <a:ext cx="245507" cy="24550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18317" y="6635829"/>
            <a:ext cx="2868930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Contextual Understanding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18317" y="7003256"/>
            <a:ext cx="622411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Discovers not just what is relevant, but precisely how different pieces of information interconnect and relate.</a:t>
            </a:r>
            <a:endParaRPr lang="en-US" sz="1400" dirty="0"/>
          </a:p>
        </p:txBody>
      </p:sp>
      <p:sp>
        <p:nvSpPr>
          <p:cNvPr id="18" name="Shape 11"/>
          <p:cNvSpPr/>
          <p:nvPr/>
        </p:nvSpPr>
        <p:spPr>
          <a:xfrm>
            <a:off x="7406045" y="5726668"/>
            <a:ext cx="6587847" cy="2004179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9" name="Shape 12"/>
          <p:cNvSpPr/>
          <p:nvPr/>
        </p:nvSpPr>
        <p:spPr>
          <a:xfrm>
            <a:off x="7587853" y="5908477"/>
            <a:ext cx="545544" cy="545544"/>
          </a:xfrm>
          <a:prstGeom prst="roundRect">
            <a:avLst>
              <a:gd name="adj" fmla="val 16759575"/>
            </a:avLst>
          </a:prstGeom>
          <a:solidFill>
            <a:srgbClr val="FFFFFF"/>
          </a:solidFill>
          <a:ln/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7872" y="6058376"/>
            <a:ext cx="245507" cy="245507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587853" y="6635829"/>
            <a:ext cx="2066806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Persistent Memory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7587853" y="7003256"/>
            <a:ext cx="6224230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Creates a long-term, queryable knowledge base that AI agents can reference and build upon over time.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76049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 Cases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279452"/>
            <a:ext cx="40952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Enhanced Enterprise Search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128724"/>
            <a:ext cx="4095274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Find comprehensive answers requiring synthesis across multiple documents and formats, dramatically improving knowledge discovery.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267563" y="22794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Agent Memory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67563" y="2778085"/>
            <a:ext cx="4095274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agents with long-term, structured memory to improve reasoning and task completion, such as customer support bots remembering past interactions.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71328" y="2279452"/>
            <a:ext cx="353020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Analysis &amp;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1328" y="2778085"/>
            <a:ext cx="4095274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Discover hidden relationships and emerging patterns in large, complex datasets that traditional analysis methods would miss.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153382"/>
            <a:ext cx="418326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Compliance &amp; Due Diligence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63798" y="5750838"/>
            <a:ext cx="615029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Quickly answer complex questions requiring cross-referencing of DDQs, audit reports, meeting notes, and regulatory documents - directly relevant to Diligence Vault workflows.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153382"/>
            <a:ext cx="413444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Documentation Intelligence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23929" y="5750838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 codebases or technical documentation by automatically mapping dependencies, concepts, and architectural relationships.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044" y="734378"/>
            <a:ext cx="4947047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Usage &amp; Integration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31044" y="1745337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1044" y="2077283"/>
            <a:ext cx="647973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31044" y="2227421"/>
            <a:ext cx="23735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Installation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31044" y="2649379"/>
            <a:ext cx="6479738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Available as a Python library via pip, supporting Python 3.9 through 3.12 for broad compatibility.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419618" y="1745337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9618" y="2077283"/>
            <a:ext cx="647973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7419618" y="2227421"/>
            <a:ext cx="23735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Ingestion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419618" y="2649379"/>
            <a:ext cx="6479738" cy="641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cognee.add()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ingest text, files, or URLs into the system for processing.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1044" y="3656528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1044" y="3988475"/>
            <a:ext cx="647973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31044" y="4138613"/>
            <a:ext cx="253353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Knowledge Building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31044" y="4560570"/>
            <a:ext cx="6479738" cy="641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Execute 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cognee.cognify()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process ingested data and construct the knowledge graph.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419618" y="3656528"/>
            <a:ext cx="2088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19618" y="3988475"/>
            <a:ext cx="647973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19618" y="4138613"/>
            <a:ext cx="23735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Querying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419618" y="4560570"/>
            <a:ext cx="6479738" cy="641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Retrieve insights with 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E1F2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cognee.search()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using various strategies tailored to your needs.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1044" y="5802630"/>
            <a:ext cx="284821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Configuration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31044" y="6367463"/>
            <a:ext cx="6329363" cy="939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Uses environment variables or .env files for API keys (LLM, embeddings) and database connections. Defaults often employ local file-based databases like SQLite, LanceDB, and Kuzu for straightforward setup.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77614" y="5802630"/>
            <a:ext cx="284821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API / MCP Server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577614" y="6367463"/>
            <a:ext cx="6329363" cy="939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Can be deployed as a server (via Docker) exposing an API, potentially using the Model Context Protocol (MCP) for seamless integration with AI clients like Cursor or Continue.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568" y="696754"/>
            <a:ext cx="7601664" cy="1877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Differentiator: Knowledge Graph vs. "Bag of Chunks"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57568" y="3125272"/>
            <a:ext cx="312801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Pure RAG Approach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257568" y="3721179"/>
            <a:ext cx="3531989" cy="165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Creates a searchable index of isolated text chunks - essentially a "bag of chunks". Relies heavily on semantic similarity alone, treating each piece of information independently.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57568" y="5572006"/>
            <a:ext cx="353198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Limited context awareness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7568" y="5979557"/>
            <a:ext cx="353198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Isolated information fragments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57568" y="6387108"/>
            <a:ext cx="353198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Surface-level matching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57568" y="6794659"/>
            <a:ext cx="353198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relationship mapping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34863" y="3125272"/>
            <a:ext cx="3004899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Cognee Approach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10334863" y="3721179"/>
            <a:ext cx="3531989" cy="1983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Creates a structured knowledge graph representing entities and their interconnected relationships. Enables deep understanding of how information connects, not just what sounds similar.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34863" y="5902523"/>
            <a:ext cx="353198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Multi-hop reasoning capabilities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34863" y="6310074"/>
            <a:ext cx="353198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Relationship-aware synthesis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334863" y="6717625"/>
            <a:ext cx="353198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Contextual understanding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334863" y="7125176"/>
            <a:ext cx="353198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Structural intelligence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4237" y="558998"/>
            <a:ext cx="3664148" cy="45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Benefits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564237" y="1258848"/>
            <a:ext cx="3927158" cy="2018348"/>
          </a:xfrm>
          <a:prstGeom prst="roundRect">
            <a:avLst>
              <a:gd name="adj" fmla="val 1198"/>
            </a:avLst>
          </a:prstGeom>
          <a:solidFill>
            <a:srgbClr val="303132"/>
          </a:solidFill>
          <a:ln/>
        </p:spPr>
      </p:sp>
      <p:sp>
        <p:nvSpPr>
          <p:cNvPr id="5" name="Shape 2"/>
          <p:cNvSpPr/>
          <p:nvPr/>
        </p:nvSpPr>
        <p:spPr>
          <a:xfrm>
            <a:off x="725448" y="1420058"/>
            <a:ext cx="483632" cy="483632"/>
          </a:xfrm>
          <a:prstGeom prst="roundRect">
            <a:avLst>
              <a:gd name="adj" fmla="val 18905047"/>
            </a:avLst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41" y="1552932"/>
            <a:ext cx="217646" cy="2176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5448" y="2064901"/>
            <a:ext cx="2281357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Reduced Hallucinations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25448" y="2390537"/>
            <a:ext cx="3604736" cy="725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Grounds LLM responses in factual, interconnected data, significantly improving accuracy and reliability of generated content.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4652605" y="1258848"/>
            <a:ext cx="3927158" cy="2018348"/>
          </a:xfrm>
          <a:prstGeom prst="roundRect">
            <a:avLst>
              <a:gd name="adj" fmla="val 1198"/>
            </a:avLst>
          </a:prstGeom>
          <a:solidFill>
            <a:srgbClr val="303132"/>
          </a:solidFill>
          <a:ln/>
        </p:spPr>
      </p:sp>
      <p:sp>
        <p:nvSpPr>
          <p:cNvPr id="10" name="Shape 6"/>
          <p:cNvSpPr/>
          <p:nvPr/>
        </p:nvSpPr>
        <p:spPr>
          <a:xfrm>
            <a:off x="4813816" y="1420058"/>
            <a:ext cx="483632" cy="483632"/>
          </a:xfrm>
          <a:prstGeom prst="roundRect">
            <a:avLst>
              <a:gd name="adj" fmla="val 18905047"/>
            </a:avLst>
          </a:prstGeom>
          <a:solidFill>
            <a:srgbClr val="FFFF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6809" y="1552932"/>
            <a:ext cx="217646" cy="21764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13816" y="2064901"/>
            <a:ext cx="183201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Deeper Insights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4813816" y="2390537"/>
            <a:ext cx="3604736" cy="725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Uncovers relationships and patterns that simple vector search would miss, enabling more profound understanding of your data.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564237" y="3438406"/>
            <a:ext cx="8015526" cy="1776532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5" name="Shape 10"/>
          <p:cNvSpPr/>
          <p:nvPr/>
        </p:nvSpPr>
        <p:spPr>
          <a:xfrm>
            <a:off x="725448" y="3599617"/>
            <a:ext cx="483632" cy="483632"/>
          </a:xfrm>
          <a:prstGeom prst="roundRect">
            <a:avLst>
              <a:gd name="adj" fmla="val 18905047"/>
            </a:avLst>
          </a:prstGeom>
          <a:solidFill>
            <a:srgbClr val="FFFF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441" y="3732490"/>
            <a:ext cx="217646" cy="21764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5448" y="4244459"/>
            <a:ext cx="2878693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Persistent &amp; Evolving Memory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25448" y="4570095"/>
            <a:ext cx="7693104" cy="483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Creates a long-term knowledge base that continuously learns and can be updated as new information becomes available.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564237" y="5396270"/>
            <a:ext cx="8015526" cy="935593"/>
          </a:xfrm>
          <a:prstGeom prst="roundRect">
            <a:avLst>
              <a:gd name="adj" fmla="val 2585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748308" y="5580340"/>
            <a:ext cx="1918930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Handles Complexity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748308" y="5905976"/>
            <a:ext cx="7647384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Answers questions requiring sophisticated synthesis across multiple sources, formats, and data types with ease.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564237" y="6493073"/>
            <a:ext cx="8015526" cy="1177409"/>
          </a:xfrm>
          <a:prstGeom prst="roundRect">
            <a:avLst>
              <a:gd name="adj" fmla="val 2054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748308" y="6677144"/>
            <a:ext cx="2253139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Scalability &amp; Modularity</a:t>
            </a:r>
            <a:endParaRPr lang="en-US" sz="1400" dirty="0"/>
          </a:p>
        </p:txBody>
      </p:sp>
      <p:sp>
        <p:nvSpPr>
          <p:cNvPr id="24" name="Text 18"/>
          <p:cNvSpPr/>
          <p:nvPr/>
        </p:nvSpPr>
        <p:spPr>
          <a:xfrm>
            <a:off x="748308" y="7002780"/>
            <a:ext cx="7647384" cy="483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Engineered with flexible pipelines and pluggable backends to grow with your needs and adapt to changing requirements.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2025-10-29T19:45:14Z</dcterms:created>
  <dcterms:modified xsi:type="dcterms:W3CDTF">2025-10-29T19:45:14Z</dcterms:modified>
</cp:coreProperties>
</file>